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0037941912178094E-2"/>
          <c:y val="0.12044732157131592"/>
          <c:w val="0.74291114118633295"/>
          <c:h val="0.8795526784286841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1.1614739565974152E-2"/>
                  <c:y val="-2.1457134844095935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4.7747703958819387E-2"/>
                  <c:y val="2.2968315173652791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1.1208476835907122E-2"/>
                  <c:y val="-4.2517294826320108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1.7507524416478976E-2"/>
                  <c:y val="-2.50221181386350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-4.8616125986001554E-2"/>
                  <c:y val="-1.652103018363813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136.9</c:v>
                </c:pt>
                <c:pt idx="1">
                  <c:v>1.2</c:v>
                </c:pt>
                <c:pt idx="2">
                  <c:v>20</c:v>
                </c:pt>
                <c:pt idx="3">
                  <c:v>32</c:v>
                </c:pt>
                <c:pt idx="4">
                  <c:v>234.9</c:v>
                </c:pt>
                <c:pt idx="5">
                  <c:v>483.1</c:v>
                </c:pt>
                <c:pt idx="6">
                  <c:v>103</c:v>
                </c:pt>
                <c:pt idx="7">
                  <c:v>27</c:v>
                </c:pt>
                <c:pt idx="8">
                  <c:v>70.3</c:v>
                </c:pt>
                <c:pt idx="9">
                  <c:v>9.6999999999999993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0</c:formatCode>
                <c:ptCount val="10"/>
                <c:pt idx="0">
                  <c:v>12.243985332260085</c:v>
                </c:pt>
                <c:pt idx="1">
                  <c:v>0.10732492621411323</c:v>
                </c:pt>
                <c:pt idx="2">
                  <c:v>1.7887487702352205</c:v>
                </c:pt>
                <c:pt idx="3">
                  <c:v>2.861998032376353</c:v>
                </c:pt>
                <c:pt idx="4">
                  <c:v>21.008854306412665</c:v>
                </c:pt>
                <c:pt idx="5">
                  <c:v>43.207226545031759</c:v>
                </c:pt>
                <c:pt idx="6">
                  <c:v>9.2120561667113865</c:v>
                </c:pt>
                <c:pt idx="7">
                  <c:v>2.4148108398175476</c:v>
                </c:pt>
                <c:pt idx="8">
                  <c:v>6.2874519273768001</c:v>
                </c:pt>
                <c:pt idx="9">
                  <c:v>0.86754315356408185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"/>
          <c:y val="0.80430646594822786"/>
          <c:w val="1"/>
          <c:h val="0.18504888345739359"/>
        </c:manualLayout>
      </c:layout>
      <c:overlay val="0"/>
      <c:txPr>
        <a:bodyPr/>
        <a:lstStyle/>
        <a:p>
          <a:pPr>
            <a:defRPr sz="12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8296199412186526"/>
          <c:y val="4.162330946013823E-2"/>
          <c:w val="0.75894471321368329"/>
          <c:h val="0.833688275637605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3.8630372088286485E-2"/>
                  <c:y val="-2.679156922943521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1"/>
              <c:layout>
                <c:manualLayout>
                  <c:x val="-2.4975970683392083E-2"/>
                  <c:y val="-4.6297868311971593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2"/>
              <c:layout>
                <c:manualLayout>
                  <c:x val="3.9730644406513853E-2"/>
                  <c:y val="-5.23527511027726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3"/>
              <c:layout>
                <c:manualLayout>
                  <c:x val="0.10740999316574243"/>
                  <c:y val="-6.7357539303144719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4"/>
              <c:layout>
                <c:manualLayout>
                  <c:x val="0.10154574575888874"/>
                  <c:y val="8.3034983593372302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5"/>
              <c:layout>
                <c:manualLayout>
                  <c:x val="0.35222327990492641"/>
                  <c:y val="-6.584753493743262E-3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6"/>
              <c:layout>
                <c:manualLayout>
                  <c:x val="8.7235677517312894E-4"/>
                  <c:y val="-1.8812950322592881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7"/>
              <c:layout>
                <c:manualLayout>
                  <c:x val="4.2315900085175724E-3"/>
                  <c:y val="-1.4084986492015792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18,0</a:t>
                    </a:r>
                    <a:r>
                      <a:rPr lang="en-US" dirty="0"/>
                      <a:t>
</a:t>
                    </a:r>
                    <a:r>
                      <a:rPr lang="ru-RU" dirty="0" smtClean="0"/>
                      <a:t>2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8"/>
              <c:layout>
                <c:manualLayout>
                  <c:x val="1.0352032644520979E-2"/>
                  <c:y val="-2.479636408962689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dLbl>
              <c:idx val="9"/>
              <c:layout>
                <c:manualLayout>
                  <c:x val="3.7916504647631743E-3"/>
                  <c:y val="-1.9942397999138307E-2"/>
                </c:manualLayout>
              </c:layout>
              <c:showLegendKey val="0"/>
              <c:showVal val="1"/>
              <c:showCatName val="0"/>
              <c:showSerName val="0"/>
              <c:showPercent val="1"/>
              <c:showBubbleSize val="0"/>
              <c:separator>
</c:separator>
            </c:dLbl>
            <c:txPr>
              <a:bodyPr/>
              <a:lstStyle/>
              <a:p>
                <a:pPr>
                  <a:defRPr sz="1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eparator>
</c:separator>
            <c:showLeaderLines val="1"/>
          </c:dLbls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Лист1!$B$2:$B$11</c:f>
              <c:numCache>
                <c:formatCode>0.0</c:formatCode>
                <c:ptCount val="10"/>
                <c:pt idx="0">
                  <c:v>5.0999999999999996</c:v>
                </c:pt>
                <c:pt idx="1">
                  <c:v>0</c:v>
                </c:pt>
                <c:pt idx="2">
                  <c:v>0.8</c:v>
                </c:pt>
                <c:pt idx="3">
                  <c:v>2.8</c:v>
                </c:pt>
                <c:pt idx="4">
                  <c:v>1.4</c:v>
                </c:pt>
                <c:pt idx="5">
                  <c:v>33.200000000000003</c:v>
                </c:pt>
                <c:pt idx="6">
                  <c:v>10.199999999999999</c:v>
                </c:pt>
                <c:pt idx="7">
                  <c:v>0.8</c:v>
                </c:pt>
                <c:pt idx="8">
                  <c:v>5.0999999999999996</c:v>
                </c:pt>
                <c:pt idx="9">
                  <c:v>0.5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cat>
            <c:strRef>
              <c:f>Лист1!$A$2:$A$11</c:f>
              <c:strCache>
                <c:ptCount val="10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Образование</c:v>
                </c:pt>
                <c:pt idx="6">
                  <c:v>Культура</c:v>
                </c:pt>
                <c:pt idx="7">
                  <c:v>Социальная политика</c:v>
                </c:pt>
                <c:pt idx="8">
                  <c:v>Физическая культура и спорт</c:v>
                </c:pt>
                <c:pt idx="9">
                  <c:v>СМИ</c:v>
                </c:pt>
              </c:strCache>
            </c:strRef>
          </c:cat>
          <c:val>
            <c:numRef>
              <c:f>Лист1!$C$2:$C$11</c:f>
              <c:numCache>
                <c:formatCode>#,##0</c:formatCode>
                <c:ptCount val="10"/>
                <c:pt idx="0">
                  <c:v>8.5141903171953253</c:v>
                </c:pt>
                <c:pt idx="1">
                  <c:v>0</c:v>
                </c:pt>
                <c:pt idx="2">
                  <c:v>1.335559265442404</c:v>
                </c:pt>
                <c:pt idx="3">
                  <c:v>4.674457429048414</c:v>
                </c:pt>
                <c:pt idx="4">
                  <c:v>2.337228714524207</c:v>
                </c:pt>
                <c:pt idx="5">
                  <c:v>55.425709515859765</c:v>
                </c:pt>
                <c:pt idx="6">
                  <c:v>17.028380634390651</c:v>
                </c:pt>
                <c:pt idx="7">
                  <c:v>1.335559265442404</c:v>
                </c:pt>
                <c:pt idx="8">
                  <c:v>8.5141903171953253</c:v>
                </c:pt>
                <c:pt idx="9">
                  <c:v>0.8347245409015025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795055547"/>
              </p:ext>
            </p:extLst>
          </p:nvPr>
        </p:nvGraphicFramePr>
        <p:xfrm>
          <a:off x="251520" y="692696"/>
          <a:ext cx="4752528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51520" y="107339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бюджета </a:t>
            </a:r>
          </a:p>
          <a:p>
            <a:pPr algn="ctr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01.02.202</a:t>
            </a:r>
            <a:r>
              <a:rPr lang="en-US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млн.рублей,%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262881170"/>
              </p:ext>
            </p:extLst>
          </p:nvPr>
        </p:nvGraphicFramePr>
        <p:xfrm>
          <a:off x="4283968" y="1628800"/>
          <a:ext cx="475252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9552" y="1043600"/>
            <a:ext cx="32438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20072" y="1043600"/>
            <a:ext cx="30696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Исполнено бюджетных назначений</a:t>
            </a:r>
            <a:endParaRPr lang="ru-RU" sz="1400" b="1" i="1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04516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434</TotalTime>
  <Words>39</Words>
  <Application>Microsoft Office PowerPoint</Application>
  <PresentationFormat>Экран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Администратор</cp:lastModifiedBy>
  <cp:revision>61</cp:revision>
  <dcterms:created xsi:type="dcterms:W3CDTF">2023-08-08T07:34:40Z</dcterms:created>
  <dcterms:modified xsi:type="dcterms:W3CDTF">2026-02-13T10:20:21Z</dcterms:modified>
</cp:coreProperties>
</file>